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3"/>
  </p:notesMasterIdLst>
  <p:sldIdLst>
    <p:sldId id="256" r:id="rId2"/>
    <p:sldId id="280" r:id="rId3"/>
    <p:sldId id="281" r:id="rId4"/>
    <p:sldId id="262" r:id="rId5"/>
    <p:sldId id="263" r:id="rId6"/>
    <p:sldId id="265" r:id="rId7"/>
    <p:sldId id="283" r:id="rId8"/>
    <p:sldId id="266" r:id="rId9"/>
    <p:sldId id="264" r:id="rId10"/>
    <p:sldId id="267" r:id="rId11"/>
    <p:sldId id="272" r:id="rId12"/>
    <p:sldId id="268" r:id="rId13"/>
    <p:sldId id="269" r:id="rId14"/>
    <p:sldId id="275" r:id="rId15"/>
    <p:sldId id="273" r:id="rId16"/>
    <p:sldId id="276" r:id="rId17"/>
    <p:sldId id="277" r:id="rId18"/>
    <p:sldId id="278" r:id="rId19"/>
    <p:sldId id="279" r:id="rId20"/>
    <p:sldId id="271" r:id="rId21"/>
    <p:sldId id="274" r:id="rId22"/>
  </p:sldIdLst>
  <p:sldSz cx="9144000" cy="6858000" type="screen4x3"/>
  <p:notesSz cx="6858000" cy="9144000"/>
  <p:custDataLst>
    <p:tags r:id="rId2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5pPr>
    <a:lvl6pPr marL="2286000" algn="l" defTabSz="4572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6pPr>
    <a:lvl7pPr marL="2743200" algn="l" defTabSz="4572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7pPr>
    <a:lvl8pPr marL="3200400" algn="l" defTabSz="4572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8pPr>
    <a:lvl9pPr marL="3657600" algn="l" defTabSz="4572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8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tags" Target="tags/tag1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098" name="Rectangle 2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415956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9688" eaLnBrk="1" hangingPunct="1"/>
            <a:r>
              <a:rPr lang="en-US">
                <a:solidFill>
                  <a:srgbClr val="000000"/>
                </a:solidFill>
                <a:latin typeface="Calibri" charset="0"/>
                <a:sym typeface="Calibri" charset="0"/>
              </a:rPr>
              <a:t>&lt;Welcome participants.&gt;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7DA577-5F26-194D-9168-74F366DE36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990632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07AA96-B146-F342-98C0-CCCF10E5C8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006893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0488"/>
            <a:ext cx="2057400" cy="6767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0488"/>
            <a:ext cx="6019800" cy="6767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3D3317-9DF7-B84B-A4A7-F396E8E508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119623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BC6CDA-2B12-914D-BF74-4BE3049FCF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625694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917013-0690-F649-9A0D-2362E2B024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908488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3BD9F-C983-B544-A891-0A44998D3E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796970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4C1B66-E559-EE45-9000-95D8ECB9B8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182679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E1B1C9-680E-9840-81D8-8C94F7CF47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116306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A39A7B-3E12-8A4B-B0A8-7D04D14F17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664292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35442B-EFDC-C644-9633-37AC305DB7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204228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Arial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CD6C9E-4ECC-8B4D-B0C0-F9E30F0C9E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423477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0488"/>
            <a:ext cx="8229600" cy="1509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rial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rial" charset="0"/>
              </a:rPr>
              <a:t>Click to edit Master text styles</a:t>
            </a:r>
          </a:p>
          <a:p>
            <a:pPr lvl="1"/>
            <a:r>
              <a:rPr lang="en-US">
                <a:sym typeface="Arial" charset="0"/>
              </a:rPr>
              <a:t>Second level</a:t>
            </a:r>
          </a:p>
          <a:p>
            <a:pPr lvl="2"/>
            <a:r>
              <a:rPr lang="en-US">
                <a:sym typeface="Arial" charset="0"/>
              </a:rPr>
              <a:t>Third level</a:t>
            </a:r>
          </a:p>
          <a:p>
            <a:pPr lvl="3"/>
            <a:r>
              <a:rPr lang="en-US">
                <a:sym typeface="Arial" charset="0"/>
              </a:rPr>
              <a:t>Fourth level</a:t>
            </a:r>
          </a:p>
          <a:p>
            <a:pPr lvl="4"/>
            <a:r>
              <a:rPr lang="en-US">
                <a:sym typeface="Arial" charset="0"/>
              </a:rPr>
              <a:t>Fifth level</a:t>
            </a:r>
          </a:p>
        </p:txBody>
      </p:sp>
      <p:pic>
        <p:nvPicPr>
          <p:cNvPr id="1028" name="Picture 1"/>
          <p:cNvPicPr>
            <a:picLocks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solidFill>
                  <a:schemeClr val="tx1"/>
                </a:solidFill>
                <a:latin typeface="Arial" charset="0"/>
                <a:ea typeface="ヒラギノ角ゴ ProN W3" charset="0"/>
                <a:cs typeface="Arial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>
              <a:defRPr/>
            </a:pPr>
            <a:fld id="{430D7E4A-4531-FF47-8CA3-2801626639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2"/>
          <p:cNvPicPr>
            <a:picLocks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5507038"/>
            <a:ext cx="1652588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xmlns:p14="http://schemas.microsoft.com/office/powerpoint/2010/main"/>
  <p:hf hdr="0" ftr="0" dt="0"/>
  <p:txStyles>
    <p:titleStyle>
      <a:lvl1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+mj-lt"/>
          <a:ea typeface="+mj-ea"/>
          <a:cs typeface="+mj-cs"/>
          <a:sym typeface="Arial" charset="0"/>
        </a:defRPr>
      </a:lvl1pPr>
      <a:lvl2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2pPr>
      <a:lvl3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3pPr>
      <a:lvl4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4pPr>
      <a:lvl5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5pPr>
      <a:lvl6pPr marL="4968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540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4112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684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382588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1pPr>
      <a:lvl2pPr marL="731838" indent="-285750" algn="l" rtl="0" eaLnBrk="0" fontAlgn="base" hangingPunct="0">
        <a:spcBef>
          <a:spcPts val="600"/>
        </a:spcBef>
        <a:spcAft>
          <a:spcPct val="0"/>
        </a:spcAft>
        <a:buSzPct val="100000"/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2pPr>
      <a:lvl3pPr marL="1131888" indent="-228600" algn="l" rtl="0" eaLnBrk="0" fontAlgn="base" hangingPunct="0">
        <a:spcBef>
          <a:spcPts val="600"/>
        </a:spcBef>
        <a:spcAft>
          <a:spcPct val="0"/>
        </a:spcAft>
        <a:buSzPct val="100000"/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3pPr>
      <a:lvl4pPr marL="15890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4pPr>
      <a:lvl5pPr marL="20462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5pPr>
      <a:lvl6pPr marL="25034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29606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34178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38750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hyperlink" Target="http://www.youtube.com/watch?v=Xx5kr2T7rK8" TargetMode="External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WbLAt2Hc7Rw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hyperlink" Target="http://ispeakmath.wordpress.com/2012/03/07/all-about-slope-foldable/" TargetMode="External"/><Relationship Id="rId5" Type="http://schemas.openxmlformats.org/officeDocument/2006/relationships/hyperlink" Target="http://www.amazon.ca/Dinah-Zikes-Teaching-Mathematics-Foldables/dp/007830413X" TargetMode="External"/><Relationship Id="rId6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owerwall.msnbc.msn.com/business/13-ceos-with-learning-disabilities-10069.gallery?photoId=40841" TargetMode="External"/><Relationship Id="rId3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amazon.ca/Dinah-Zikes-Teaching-Mathematics-Foldables/dp/007830413X" TargetMode="External"/><Relationship Id="rId3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pbs.org/wgbh/misunderstoodminds/experiences/mathexp2a.html" TargetMode="External"/><Relationship Id="rId3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/>
          </p:cNvSpPr>
          <p:nvPr/>
        </p:nvSpPr>
        <p:spPr bwMode="auto">
          <a:xfrm>
            <a:off x="0" y="0"/>
            <a:ext cx="9144000" cy="6535738"/>
          </a:xfrm>
          <a:prstGeom prst="rect">
            <a:avLst/>
          </a:prstGeom>
          <a:gradFill rotWithShape="0">
            <a:gsLst>
              <a:gs pos="0">
                <a:srgbClr val="D1D1F0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9F9F9"/>
            </a:solidFill>
            <a:miter lim="800000"/>
            <a:headEnd/>
            <a:tailEnd/>
          </a:ln>
          <a:effectLst>
            <a:outerShdw blurRad="63500" dist="25399" dir="5400000" algn="ctr" rotWithShape="0">
              <a:schemeClr val="bg2">
                <a:alpha val="37996"/>
              </a:schemeClr>
            </a:outerShdw>
          </a:effectLst>
        </p:spPr>
        <p:txBody>
          <a:bodyPr lIns="0" tIns="0" rIns="0" bIns="0"/>
          <a:lstStyle/>
          <a:p>
            <a:pPr>
              <a:defRPr/>
            </a:pPr>
            <a:endParaRPr lang="en-US"/>
          </a:p>
        </p:txBody>
      </p:sp>
      <p:pic>
        <p:nvPicPr>
          <p:cNvPr id="14338" name="Picture 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algn="ctr" eaLnBrk="1" hangingPunct="1"/>
            <a:fld id="{9F19B877-93AA-2E49-AD96-5BA5FC977027}" type="slidenum">
              <a:rPr lang="en-US" sz="1400">
                <a:solidFill>
                  <a:schemeClr val="tx1"/>
                </a:solidFill>
                <a:cs typeface="Arial" charset="0"/>
              </a:rPr>
              <a:pPr algn="ctr" eaLnBrk="1" hangingPunct="1"/>
              <a:t>1</a:t>
            </a:fld>
            <a:endParaRPr lang="en-US" sz="1400">
              <a:solidFill>
                <a:schemeClr val="tx1"/>
              </a:solidFill>
              <a:cs typeface="Arial" charset="0"/>
            </a:endParaRPr>
          </a:p>
        </p:txBody>
      </p:sp>
      <p:pic>
        <p:nvPicPr>
          <p:cNvPr id="14341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25908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533400" y="1676400"/>
            <a:ext cx="80772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132080" bIns="50800" numCol="1" anchor="ctr" anchorCtr="0" compatLnSpc="1">
            <a:prstTxWarp prst="textNoShape">
              <a:avLst/>
            </a:prstTxWarp>
          </a:bodyPr>
          <a:lstStyle>
            <a:lvl1pPr marL="39688" indent="-39688"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2B5CA9"/>
                </a:solidFill>
                <a:latin typeface="+mj-lt"/>
                <a:ea typeface="+mj-ea"/>
                <a:cs typeface="+mj-cs"/>
                <a:sym typeface="Arial" charset="0"/>
              </a:defRPr>
            </a:lvl1pPr>
            <a:lvl2pPr marL="39688" indent="-39688"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2B5CA9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39688" indent="-39688"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2B5CA9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39688" indent="-39688"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2B5CA9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39688" indent="-39688"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2B5CA9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496888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B5CA9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954088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B5CA9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1411288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B5CA9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1868488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B5CA9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indent="0" algn="ctr" eaLnBrk="1" hangingPunct="1"/>
            <a:r>
              <a:rPr lang="en-US" sz="4800" dirty="0" smtClean="0">
                <a:solidFill>
                  <a:srgbClr val="2490D8"/>
                </a:solidFill>
                <a:latin typeface="Tahoma" charset="0"/>
                <a:ea typeface="ヒラギノ角ゴ ProN W3" charset="0"/>
                <a:cs typeface="Tahoma" charset="0"/>
                <a:sym typeface="Tahoma" charset="0"/>
              </a:rPr>
              <a:t>Math CAMPPP 2012</a:t>
            </a:r>
            <a:endParaRPr lang="en-US" sz="4800" dirty="0">
              <a:solidFill>
                <a:srgbClr val="2490D8"/>
              </a:solidFill>
              <a:latin typeface="Tahoma" charset="0"/>
              <a:ea typeface="ヒラギノ角ゴ ProN W3" charset="0"/>
              <a:cs typeface="ヒラギノ角ゴ ProN W3" charset="0"/>
              <a:sym typeface="Tahoma" charset="0"/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idx="1"/>
          </p:nvPr>
        </p:nvSpPr>
        <p:spPr>
          <a:xfrm>
            <a:off x="838200" y="2590800"/>
            <a:ext cx="7620000" cy="1447800"/>
          </a:xfrm>
        </p:spPr>
        <p:txBody>
          <a:bodyPr rIns="132080"/>
          <a:lstStyle/>
          <a:p>
            <a:pPr marL="39688" indent="0" algn="ctr" eaLnBrk="1" hangingPunct="1">
              <a:buFont typeface="Arial" charset="0"/>
              <a:buNone/>
            </a:pPr>
            <a:r>
              <a:rPr lang="en-US" dirty="0">
                <a:solidFill>
                  <a:srgbClr val="B42478"/>
                </a:solidFill>
                <a:latin typeface="Tahoma" charset="0"/>
                <a:ea typeface="ヒラギノ角ゴ ProN W3" charset="0"/>
                <a:cs typeface="Tahoma" charset="0"/>
                <a:sym typeface="Tahoma" charset="0"/>
              </a:rPr>
              <a:t>Breakout Session </a:t>
            </a:r>
            <a:r>
              <a:rPr lang="en-US" dirty="0" smtClean="0">
                <a:solidFill>
                  <a:srgbClr val="B42478"/>
                </a:solidFill>
                <a:latin typeface="Tahoma" charset="0"/>
                <a:ea typeface="ヒラギノ角ゴ ProN W3" charset="0"/>
                <a:cs typeface="Tahoma" charset="0"/>
                <a:sym typeface="Tahoma" charset="0"/>
              </a:rPr>
              <a:t>3</a:t>
            </a:r>
            <a:endParaRPr lang="en-US" dirty="0">
              <a:solidFill>
                <a:srgbClr val="B42478"/>
              </a:solidFill>
              <a:latin typeface="Tahoma" charset="0"/>
              <a:ea typeface="ヒラギノ角ゴ ProN W3" charset="0"/>
              <a:cs typeface="Tahoma" charset="0"/>
              <a:sym typeface="Tahoma" charset="0"/>
            </a:endParaRPr>
          </a:p>
          <a:p>
            <a:pPr marL="39688" indent="0" algn="ctr" eaLnBrk="1" hangingPunct="1">
              <a:buFont typeface="Arial" charset="0"/>
              <a:buNone/>
            </a:pPr>
            <a:r>
              <a:rPr lang="en-US" dirty="0">
                <a:solidFill>
                  <a:srgbClr val="B42478"/>
                </a:solidFill>
                <a:latin typeface="Tahoma" charset="0"/>
                <a:ea typeface="ヒラギノ角ゴ ProN W3" charset="0"/>
                <a:cs typeface="Tahoma" charset="0"/>
                <a:sym typeface="Tahoma" charset="0"/>
              </a:rPr>
              <a:t>Gr. 9-</a:t>
            </a:r>
            <a:r>
              <a:rPr lang="en-US" dirty="0" smtClean="0">
                <a:solidFill>
                  <a:srgbClr val="B42478"/>
                </a:solidFill>
                <a:latin typeface="Tahoma" charset="0"/>
                <a:ea typeface="ヒラギノ角ゴ ProN W3" charset="0"/>
                <a:cs typeface="Tahoma" charset="0"/>
                <a:sym typeface="Tahoma" charset="0"/>
              </a:rPr>
              <a:t>12</a:t>
            </a:r>
            <a:endParaRPr lang="en-US" dirty="0">
              <a:solidFill>
                <a:srgbClr val="B42478"/>
              </a:solidFill>
              <a:latin typeface="Tahoma" charset="0"/>
              <a:ea typeface="ヒラギノ角ゴ ProN W3" charset="0"/>
              <a:cs typeface="Tahoma" charset="0"/>
              <a:sym typeface="Tahoma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457200" y="90488"/>
            <a:ext cx="8229600" cy="900112"/>
          </a:xfrm>
        </p:spPr>
        <p:txBody>
          <a:bodyPr/>
          <a:lstStyle/>
          <a:p>
            <a:r>
              <a:rPr lang="en-US">
                <a:latin typeface="Arial" charset="0"/>
                <a:ea typeface="ヒラギノ角ゴ ProN W3" charset="0"/>
                <a:cs typeface="ヒラギノ角ゴ ProN W3" charset="0"/>
              </a:rPr>
              <a:t>F.A.T. City Workshop</a:t>
            </a:r>
          </a:p>
        </p:txBody>
      </p:sp>
      <p:sp>
        <p:nvSpPr>
          <p:cNvPr id="2150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D3B59800-B757-5D4A-879B-F0DC1B41B5B6}" type="slidenum">
              <a:rPr lang="en-US" sz="1400">
                <a:solidFill>
                  <a:schemeClr val="tx1"/>
                </a:solidFill>
                <a:cs typeface="Arial" charset="0"/>
              </a:rPr>
              <a:pPr eaLnBrk="1" hangingPunct="1"/>
              <a:t>10</a:t>
            </a:fld>
            <a:endParaRPr lang="en-US" sz="1400">
              <a:solidFill>
                <a:schemeClr val="tx1"/>
              </a:solidFill>
              <a:cs typeface="Arial" charset="0"/>
            </a:endParaRPr>
          </a:p>
        </p:txBody>
      </p:sp>
      <p:pic>
        <p:nvPicPr>
          <p:cNvPr id="21507" name="Picture 4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19200"/>
            <a:ext cx="417195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5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514600"/>
            <a:ext cx="4300538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9" name="TextBox 6"/>
          <p:cNvSpPr txBox="1">
            <a:spLocks noChangeArrowheads="1"/>
          </p:cNvSpPr>
          <p:nvPr/>
        </p:nvSpPr>
        <p:spPr bwMode="auto">
          <a:xfrm>
            <a:off x="304800" y="4191000"/>
            <a:ext cx="4267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r>
              <a:rPr lang="en-US"/>
              <a:t>How do these situations relate to your math classes?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457200" y="90488"/>
            <a:ext cx="8229600" cy="823912"/>
          </a:xfrm>
        </p:spPr>
        <p:txBody>
          <a:bodyPr/>
          <a:lstStyle/>
          <a:p>
            <a:pPr indent="0"/>
            <a:r>
              <a:rPr lang="en-US">
                <a:latin typeface="Arial" charset="0"/>
                <a:ea typeface="ヒラギノ角ゴ ProN W3" charset="0"/>
                <a:cs typeface="ヒラギノ角ゴ ProN W3" charset="0"/>
              </a:rPr>
              <a:t>Small Group Discussion: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915400" cy="52578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N W3" charset="0"/>
                <a:cs typeface="ヒラギノ角ゴ ProN W3" charset="0"/>
              </a:rPr>
              <a:t>Think </a:t>
            </a:r>
            <a:r>
              <a:rPr lang="en-US" dirty="0">
                <a:latin typeface="Arial" charset="0"/>
                <a:ea typeface="ヒラギノ角ゴ ProN W3" charset="0"/>
                <a:cs typeface="ヒラギノ角ゴ ProN W3" charset="0"/>
              </a:rPr>
              <a:t>of a specific student in your class with an LD.  Which of the cognitive processes is low for this student?  How does that manifest itself in your classroom?</a:t>
            </a:r>
          </a:p>
          <a:p>
            <a:endParaRPr lang="en-US" dirty="0">
              <a:latin typeface="Arial" charset="0"/>
              <a:ea typeface="ヒラギノ角ゴ ProN W3" charset="0"/>
              <a:cs typeface="ヒラギノ角ゴ ProN W3" charset="0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335EAFF4-D8D9-B941-8FC6-E3CB30BAA93E}" type="slidenum">
              <a:rPr lang="en-US" sz="1400">
                <a:solidFill>
                  <a:schemeClr val="tx1"/>
                </a:solidFill>
                <a:cs typeface="Arial" charset="0"/>
              </a:rPr>
              <a:pPr eaLnBrk="1" hangingPunct="1"/>
              <a:t>11</a:t>
            </a:fld>
            <a:endParaRPr lang="en-US" sz="1400">
              <a:solidFill>
                <a:schemeClr val="tx1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39743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457200" y="90488"/>
            <a:ext cx="8229600" cy="823912"/>
          </a:xfrm>
        </p:spPr>
        <p:txBody>
          <a:bodyPr/>
          <a:lstStyle/>
          <a:p>
            <a:r>
              <a:rPr lang="en-US">
                <a:latin typeface="Arial" charset="0"/>
                <a:ea typeface="ヒラギノ角ゴ ProN W3" charset="0"/>
                <a:cs typeface="ヒラギノ角ゴ ProN W3" charset="0"/>
              </a:rPr>
              <a:t>TIPS Activities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2578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Choose a TIPS activity and look at it through the lens of the five cognitive processes to suggest modifications</a:t>
            </a:r>
          </a:p>
          <a:p>
            <a:pPr marL="39688" indent="0">
              <a:buFont typeface="Arial" charset="0"/>
              <a:buNone/>
              <a:defRPr/>
            </a:pPr>
            <a:r>
              <a:rPr lang="en-US" dirty="0" smtClean="0"/>
              <a:t>		</a:t>
            </a:r>
            <a:r>
              <a:rPr lang="en-US" sz="2400" dirty="0" smtClean="0"/>
              <a:t>Gr9 Applied-proportions</a:t>
            </a:r>
          </a:p>
          <a:p>
            <a:pPr marL="39688" indent="0">
              <a:buFont typeface="Arial" charset="0"/>
              <a:buNone/>
              <a:defRPr/>
            </a:pPr>
            <a:r>
              <a:rPr lang="en-US" sz="2400" dirty="0" smtClean="0"/>
              <a:t>		Gr10 Applied-Trig</a:t>
            </a:r>
          </a:p>
          <a:p>
            <a:pPr marL="39688" indent="0">
              <a:buFont typeface="Arial" charset="0"/>
              <a:buNone/>
              <a:defRPr/>
            </a:pPr>
            <a:r>
              <a:rPr lang="en-US" sz="2400" dirty="0" smtClean="0"/>
              <a:t>		Gr11 Workplace-probability</a:t>
            </a:r>
          </a:p>
          <a:p>
            <a:pPr marL="39688" indent="0">
              <a:buFont typeface="Arial" charset="0"/>
              <a:buNone/>
              <a:defRPr/>
            </a:pPr>
            <a:r>
              <a:rPr lang="en-US" sz="2400" dirty="0" smtClean="0"/>
              <a:t>		Gr11U/C-Finance</a:t>
            </a:r>
          </a:p>
          <a:p>
            <a:pPr marL="39688" indent="0">
              <a:buFont typeface="Arial" charset="0"/>
              <a:buNone/>
              <a:defRPr/>
            </a:pPr>
            <a:r>
              <a:rPr lang="en-US" sz="2400" dirty="0" smtClean="0"/>
              <a:t>		Gr12 Advanced </a:t>
            </a:r>
            <a:r>
              <a:rPr lang="en-US" sz="2400" dirty="0"/>
              <a:t>F</a:t>
            </a:r>
            <a:r>
              <a:rPr lang="en-US" sz="2400" dirty="0" smtClean="0"/>
              <a:t>unctions-</a:t>
            </a:r>
            <a:r>
              <a:rPr lang="en-US" sz="2400" dirty="0"/>
              <a:t>Rational functions</a:t>
            </a:r>
            <a:r>
              <a:rPr lang="en-US" sz="2400" dirty="0" smtClean="0"/>
              <a:t> . </a:t>
            </a:r>
            <a:endParaRPr lang="en-US" sz="2400" dirty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20A6EE30-093F-1D43-A661-9ED699727C8E}" type="slidenum">
              <a:rPr lang="en-US" sz="1400">
                <a:solidFill>
                  <a:schemeClr val="tx1"/>
                </a:solidFill>
                <a:cs typeface="Arial" charset="0"/>
              </a:rPr>
              <a:pPr eaLnBrk="1" hangingPunct="1"/>
              <a:t>12</a:t>
            </a:fld>
            <a:endParaRPr lang="en-US" sz="1400">
              <a:solidFill>
                <a:schemeClr val="tx1"/>
              </a:solidFill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286000"/>
            <a:ext cx="36576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90488"/>
            <a:ext cx="8229600" cy="823912"/>
          </a:xfrm>
        </p:spPr>
        <p:txBody>
          <a:bodyPr/>
          <a:lstStyle/>
          <a:p>
            <a:r>
              <a:rPr lang="en-US">
                <a:latin typeface="Arial" charset="0"/>
                <a:ea typeface="ヒラギノ角ゴ ProN W3" charset="0"/>
                <a:cs typeface="ヒラギノ角ゴ ProN W3" charset="0"/>
              </a:rPr>
              <a:t>Foldables</a:t>
            </a: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F1E90697-D0E0-234D-9F70-31393B1ABF86}" type="slidenum">
              <a:rPr lang="en-US" sz="1400">
                <a:solidFill>
                  <a:schemeClr val="tx1"/>
                </a:solidFill>
                <a:cs typeface="Arial" charset="0"/>
              </a:rPr>
              <a:pPr eaLnBrk="1" hangingPunct="1"/>
              <a:t>13</a:t>
            </a:fld>
            <a:endParaRPr lang="en-US" sz="1400">
              <a:solidFill>
                <a:schemeClr val="tx1"/>
              </a:solidFill>
              <a:cs typeface="Arial" charset="0"/>
            </a:endParaRPr>
          </a:p>
        </p:txBody>
      </p:sp>
      <p:pic>
        <p:nvPicPr>
          <p:cNvPr id="23556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76" r="3442" b="21120"/>
          <a:stretch>
            <a:fillRect/>
          </a:stretch>
        </p:blipFill>
        <p:spPr bwMode="auto">
          <a:xfrm>
            <a:off x="381000" y="2819400"/>
            <a:ext cx="3863975" cy="168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7" name="Rectangle 6"/>
          <p:cNvSpPr>
            <a:spLocks noChangeArrowheads="1"/>
          </p:cNvSpPr>
          <p:nvPr/>
        </p:nvSpPr>
        <p:spPr bwMode="auto">
          <a:xfrm>
            <a:off x="0" y="502920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800">
                <a:hlinkClick r:id="rId4"/>
              </a:rPr>
              <a:t>http://ispeakmath.wordpress.com/2012/03/07/all-about-slope-foldable/#</a:t>
            </a:r>
            <a:r>
              <a:rPr lang="en-US" sz="1800"/>
              <a:t> </a:t>
            </a:r>
          </a:p>
        </p:txBody>
      </p:sp>
      <p:sp>
        <p:nvSpPr>
          <p:cNvPr id="23558" name="TextBox 7"/>
          <p:cNvSpPr txBox="1">
            <a:spLocks noChangeArrowheads="1"/>
          </p:cNvSpPr>
          <p:nvPr/>
        </p:nvSpPr>
        <p:spPr bwMode="auto">
          <a:xfrm>
            <a:off x="304800" y="1066800"/>
            <a:ext cx="6477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r>
              <a:rPr lang="en-US"/>
              <a:t>In your groups, create a “foldable” to support students specific to your particular task. Consider the templates you have been given.</a:t>
            </a:r>
          </a:p>
        </p:txBody>
      </p:sp>
      <p:pic>
        <p:nvPicPr>
          <p:cNvPr id="23559" name="Picture 8">
            <a:hlinkClick r:id="rId5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52400"/>
            <a:ext cx="19812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90488"/>
            <a:ext cx="8229600" cy="823912"/>
          </a:xfrm>
        </p:spPr>
        <p:txBody>
          <a:bodyPr/>
          <a:lstStyle/>
          <a:p>
            <a:r>
              <a:rPr lang="en-US" dirty="0" err="1" smtClean="0">
                <a:latin typeface="Arial" charset="0"/>
                <a:ea typeface="ヒラギノ角ゴ ProN W3" charset="0"/>
                <a:cs typeface="ヒラギノ角ゴ ProN W3" charset="0"/>
              </a:rPr>
              <a:t>Foldables</a:t>
            </a:r>
            <a:r>
              <a:rPr lang="en-US" dirty="0" smtClean="0">
                <a:latin typeface="Arial" charset="0"/>
                <a:ea typeface="ヒラギノ角ゴ ProN W3" charset="0"/>
                <a:cs typeface="ヒラギノ角ゴ ProN W3" charset="0"/>
              </a:rPr>
              <a:t> </a:t>
            </a:r>
            <a:r>
              <a:rPr lang="en-US" smtClean="0">
                <a:latin typeface="Arial" charset="0"/>
                <a:ea typeface="ヒラギノ角ゴ ProN W3" charset="0"/>
                <a:cs typeface="ヒラギノ角ゴ ProN W3" charset="0"/>
              </a:rPr>
              <a:t>(Matchbook)</a:t>
            </a:r>
            <a:endParaRPr lang="en-US">
              <a:latin typeface="Arial" charset="0"/>
              <a:ea typeface="ヒラギノ角ゴ ProN W3" charset="0"/>
              <a:cs typeface="ヒラギノ角ゴ ProN W3" charset="0"/>
            </a:endParaRP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F1E90697-D0E0-234D-9F70-31393B1ABF86}" type="slidenum">
              <a:rPr lang="en-US" sz="1400">
                <a:solidFill>
                  <a:schemeClr val="tx1"/>
                </a:solidFill>
                <a:cs typeface="Arial" charset="0"/>
              </a:rPr>
              <a:pPr eaLnBrk="1" hangingPunct="1"/>
              <a:t>14</a:t>
            </a:fld>
            <a:endParaRPr lang="en-US" sz="1400">
              <a:solidFill>
                <a:schemeClr val="tx1"/>
              </a:solidFill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600" y="1219200"/>
            <a:ext cx="4919550" cy="425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11616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90488"/>
            <a:ext cx="8229600" cy="823912"/>
          </a:xfrm>
        </p:spPr>
        <p:txBody>
          <a:bodyPr/>
          <a:lstStyle/>
          <a:p>
            <a:r>
              <a:rPr lang="en-US" dirty="0" err="1" smtClean="0">
                <a:latin typeface="Arial" charset="0"/>
                <a:ea typeface="ヒラギノ角ゴ ProN W3" charset="0"/>
                <a:cs typeface="ヒラギノ角ゴ ProN W3" charset="0"/>
              </a:rPr>
              <a:t>Foldables</a:t>
            </a:r>
            <a:r>
              <a:rPr lang="en-US" dirty="0" smtClean="0">
                <a:latin typeface="Arial" charset="0"/>
                <a:ea typeface="ヒラギノ角ゴ ProN W3" charset="0"/>
                <a:cs typeface="ヒラギノ角ゴ ProN W3" charset="0"/>
              </a:rPr>
              <a:t> (Shutter Fold)</a:t>
            </a:r>
            <a:endParaRPr lang="en-US" dirty="0">
              <a:latin typeface="Arial" charset="0"/>
              <a:ea typeface="ヒラギノ角ゴ ProN W3" charset="0"/>
              <a:cs typeface="ヒラギノ角ゴ ProN W3" charset="0"/>
            </a:endParaRP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F1E90697-D0E0-234D-9F70-31393B1ABF86}" type="slidenum">
              <a:rPr lang="en-US" sz="1400">
                <a:solidFill>
                  <a:schemeClr val="tx1"/>
                </a:solidFill>
                <a:cs typeface="Arial" charset="0"/>
              </a:rPr>
              <a:pPr eaLnBrk="1" hangingPunct="1"/>
              <a:t>15</a:t>
            </a:fld>
            <a:endParaRPr lang="en-US" sz="1400">
              <a:solidFill>
                <a:schemeClr val="tx1"/>
              </a:solidFill>
              <a:cs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524000"/>
            <a:ext cx="56007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17309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90488"/>
            <a:ext cx="8229600" cy="823912"/>
          </a:xfrm>
        </p:spPr>
        <p:txBody>
          <a:bodyPr/>
          <a:lstStyle/>
          <a:p>
            <a:r>
              <a:rPr lang="en-US" dirty="0" err="1" smtClean="0">
                <a:latin typeface="Arial" charset="0"/>
                <a:ea typeface="ヒラギノ角ゴ ProN W3" charset="0"/>
                <a:cs typeface="ヒラギノ角ゴ ProN W3" charset="0"/>
              </a:rPr>
              <a:t>Foldables</a:t>
            </a:r>
            <a:r>
              <a:rPr lang="en-US" dirty="0" smtClean="0">
                <a:latin typeface="Arial" charset="0"/>
                <a:ea typeface="ヒラギノ角ゴ ProN W3" charset="0"/>
                <a:cs typeface="ヒラギノ角ゴ ProN W3" charset="0"/>
              </a:rPr>
              <a:t> (Three-Tab Book)</a:t>
            </a:r>
            <a:endParaRPr lang="en-US" dirty="0">
              <a:latin typeface="Arial" charset="0"/>
              <a:ea typeface="ヒラギノ角ゴ ProN W3" charset="0"/>
              <a:cs typeface="ヒラギノ角ゴ ProN W3" charset="0"/>
            </a:endParaRP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F1E90697-D0E0-234D-9F70-31393B1ABF86}" type="slidenum">
              <a:rPr lang="en-US" sz="1400">
                <a:solidFill>
                  <a:schemeClr val="tx1"/>
                </a:solidFill>
                <a:cs typeface="Arial" charset="0"/>
              </a:rPr>
              <a:pPr eaLnBrk="1" hangingPunct="1"/>
              <a:t>16</a:t>
            </a:fld>
            <a:endParaRPr lang="en-US" sz="1400">
              <a:solidFill>
                <a:schemeClr val="tx1"/>
              </a:solidFill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400" y="1676400"/>
            <a:ext cx="4704614" cy="415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53552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90488"/>
            <a:ext cx="8229600" cy="823912"/>
          </a:xfrm>
        </p:spPr>
        <p:txBody>
          <a:bodyPr/>
          <a:lstStyle/>
          <a:p>
            <a:r>
              <a:rPr lang="en-US" dirty="0" err="1" smtClean="0">
                <a:latin typeface="Arial" charset="0"/>
                <a:ea typeface="ヒラギノ角ゴ ProN W3" charset="0"/>
                <a:cs typeface="ヒラギノ角ゴ ProN W3" charset="0"/>
              </a:rPr>
              <a:t>Foldables</a:t>
            </a:r>
            <a:r>
              <a:rPr lang="en-US" dirty="0" smtClean="0">
                <a:latin typeface="Arial" charset="0"/>
                <a:ea typeface="ヒラギノ角ゴ ProN W3" charset="0"/>
                <a:cs typeface="ヒラギノ角ゴ ProN W3" charset="0"/>
              </a:rPr>
              <a:t> (Four-Tab Book)</a:t>
            </a:r>
            <a:endParaRPr lang="en-US" dirty="0">
              <a:latin typeface="Arial" charset="0"/>
              <a:ea typeface="ヒラギノ角ゴ ProN W3" charset="0"/>
              <a:cs typeface="ヒラギノ角ゴ ProN W3" charset="0"/>
            </a:endParaRP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F1E90697-D0E0-234D-9F70-31393B1ABF86}" type="slidenum">
              <a:rPr lang="en-US" sz="1400">
                <a:solidFill>
                  <a:schemeClr val="tx1"/>
                </a:solidFill>
                <a:cs typeface="Arial" charset="0"/>
              </a:rPr>
              <a:pPr eaLnBrk="1" hangingPunct="1"/>
              <a:t>17</a:t>
            </a:fld>
            <a:endParaRPr lang="en-US" sz="1400">
              <a:solidFill>
                <a:schemeClr val="tx1"/>
              </a:solidFill>
              <a:cs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600" y="1828800"/>
            <a:ext cx="5715000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21162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90488"/>
            <a:ext cx="8229600" cy="823912"/>
          </a:xfrm>
        </p:spPr>
        <p:txBody>
          <a:bodyPr/>
          <a:lstStyle/>
          <a:p>
            <a:r>
              <a:rPr lang="en-US" dirty="0" err="1" smtClean="0">
                <a:latin typeface="Arial" charset="0"/>
                <a:ea typeface="ヒラギノ角ゴ ProN W3" charset="0"/>
                <a:cs typeface="ヒラギノ角ゴ ProN W3" charset="0"/>
              </a:rPr>
              <a:t>Foldables</a:t>
            </a:r>
            <a:r>
              <a:rPr lang="en-US" dirty="0" smtClean="0">
                <a:latin typeface="Arial" charset="0"/>
                <a:ea typeface="ヒラギノ角ゴ ProN W3" charset="0"/>
                <a:cs typeface="ヒラギノ角ゴ ProN W3" charset="0"/>
              </a:rPr>
              <a:t> (Pop Up Book)</a:t>
            </a:r>
            <a:endParaRPr lang="en-US" dirty="0">
              <a:latin typeface="Arial" charset="0"/>
              <a:ea typeface="ヒラギノ角ゴ ProN W3" charset="0"/>
              <a:cs typeface="ヒラギノ角ゴ ProN W3" charset="0"/>
            </a:endParaRP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F1E90697-D0E0-234D-9F70-31393B1ABF86}" type="slidenum">
              <a:rPr lang="en-US" sz="1400">
                <a:solidFill>
                  <a:schemeClr val="tx1"/>
                </a:solidFill>
                <a:cs typeface="Arial" charset="0"/>
              </a:rPr>
              <a:pPr eaLnBrk="1" hangingPunct="1"/>
              <a:t>18</a:t>
            </a:fld>
            <a:endParaRPr lang="en-US" sz="1400">
              <a:solidFill>
                <a:schemeClr val="tx1"/>
              </a:solidFill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143000"/>
            <a:ext cx="6858000" cy="49911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6019800" y="1066800"/>
            <a:ext cx="2362200" cy="1066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ヒラギノ角ゴ ProN W3" charset="0"/>
              <a:cs typeface="ヒラギノ角ゴ ProN W3" charset="0"/>
              <a:sym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076541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90488"/>
            <a:ext cx="8229600" cy="823912"/>
          </a:xfrm>
        </p:spPr>
        <p:txBody>
          <a:bodyPr/>
          <a:lstStyle/>
          <a:p>
            <a:r>
              <a:rPr lang="en-US" dirty="0" err="1" smtClean="0">
                <a:latin typeface="Arial" charset="0"/>
                <a:ea typeface="ヒラギノ角ゴ ProN W3" charset="0"/>
                <a:cs typeface="ヒラギノ角ゴ ProN W3" charset="0"/>
              </a:rPr>
              <a:t>Foldables</a:t>
            </a:r>
            <a:r>
              <a:rPr lang="en-US" dirty="0" smtClean="0">
                <a:latin typeface="Arial" charset="0"/>
                <a:ea typeface="ヒラギノ角ゴ ProN W3" charset="0"/>
                <a:cs typeface="ヒラギノ角ゴ ProN W3" charset="0"/>
              </a:rPr>
              <a:t> (Folding into Fifths)</a:t>
            </a:r>
            <a:endParaRPr lang="en-US" dirty="0">
              <a:latin typeface="Arial" charset="0"/>
              <a:ea typeface="ヒラギノ角ゴ ProN W3" charset="0"/>
              <a:cs typeface="ヒラギノ角ゴ ProN W3" charset="0"/>
            </a:endParaRP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F1E90697-D0E0-234D-9F70-31393B1ABF86}" type="slidenum">
              <a:rPr lang="en-US" sz="1400">
                <a:solidFill>
                  <a:schemeClr val="tx1"/>
                </a:solidFill>
                <a:cs typeface="Arial" charset="0"/>
              </a:rPr>
              <a:pPr eaLnBrk="1" hangingPunct="1"/>
              <a:t>19</a:t>
            </a:fld>
            <a:endParaRPr lang="en-US" sz="1400">
              <a:solidFill>
                <a:schemeClr val="tx1"/>
              </a:solidFill>
              <a:cs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990600"/>
            <a:ext cx="6096000" cy="53086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5867400" y="914400"/>
            <a:ext cx="2362200" cy="685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ヒラギノ角ゴ ProN W3" charset="0"/>
              <a:cs typeface="ヒラギノ角ゴ ProN W3" charset="0"/>
              <a:sym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485327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BC6CDA-2B12-914D-BF74-4BE3049FCF1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5" name="Picture 4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457200"/>
            <a:ext cx="6972300" cy="10541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3400" y="1981200"/>
            <a:ext cx="7543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Students with learning disabilities may be disadvantaged but it doesn’t mean they can’t succeed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340589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>
          <a:xfrm>
            <a:off x="457200" y="90488"/>
            <a:ext cx="8229600" cy="823912"/>
          </a:xfrm>
        </p:spPr>
        <p:txBody>
          <a:bodyPr/>
          <a:lstStyle/>
          <a:p>
            <a:r>
              <a:rPr lang="en-US">
                <a:latin typeface="Arial" charset="0"/>
                <a:ea typeface="ヒラギノ角ゴ ProN W3" charset="0"/>
                <a:cs typeface="ヒラギノ角ゴ ProN W3" charset="0"/>
              </a:rPr>
              <a:t>Foldables Gallery Walk</a:t>
            </a:r>
          </a:p>
        </p:txBody>
      </p:sp>
      <p:sp>
        <p:nvSpPr>
          <p:cNvPr id="2457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ED1345BC-1ACA-B64D-B45A-F7545DED6B96}" type="slidenum">
              <a:rPr lang="en-US" sz="1400">
                <a:solidFill>
                  <a:schemeClr val="tx1"/>
                </a:solidFill>
                <a:cs typeface="Arial" charset="0"/>
              </a:rPr>
              <a:pPr eaLnBrk="1" hangingPunct="1"/>
              <a:t>20</a:t>
            </a:fld>
            <a:endParaRPr lang="en-US" sz="140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24579" name="TextBox 7"/>
          <p:cNvSpPr txBox="1">
            <a:spLocks noChangeArrowheads="1"/>
          </p:cNvSpPr>
          <p:nvPr/>
        </p:nvSpPr>
        <p:spPr bwMode="auto">
          <a:xfrm>
            <a:off x="228600" y="1066800"/>
            <a:ext cx="50292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r>
              <a:rPr lang="en-US"/>
              <a:t>Let’s take a walk around to see each other’s work. </a:t>
            </a:r>
          </a:p>
          <a:p>
            <a:pPr eaLnBrk="1" hangingPunct="1"/>
            <a:r>
              <a:rPr lang="en-US"/>
              <a:t>For more ideas on types of foldables consider </a:t>
            </a:r>
            <a:br>
              <a:rPr lang="en-US"/>
            </a:br>
            <a:r>
              <a:rPr lang="en-US"/>
              <a:t>“Teaching Mathematics with Foldables” by Dinah Zike</a:t>
            </a:r>
          </a:p>
        </p:txBody>
      </p:sp>
      <p:pic>
        <p:nvPicPr>
          <p:cNvPr id="24580" name="Picture 8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447800"/>
            <a:ext cx="38100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>
          <a:xfrm>
            <a:off x="457200" y="90488"/>
            <a:ext cx="8229600" cy="823912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N W3" charset="0"/>
                <a:cs typeface="ヒラギノ角ゴ ProN W3" charset="0"/>
              </a:rPr>
              <a:t>Exit Card</a:t>
            </a:r>
            <a:endParaRPr lang="en-US" dirty="0">
              <a:latin typeface="Arial" charset="0"/>
              <a:ea typeface="ヒラギノ角ゴ ProN W3" charset="0"/>
              <a:cs typeface="ヒラギノ角ゴ ProN W3" charset="0"/>
            </a:endParaRPr>
          </a:p>
        </p:txBody>
      </p:sp>
      <p:sp>
        <p:nvSpPr>
          <p:cNvPr id="2457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ED1345BC-1ACA-B64D-B45A-F7545DED6B96}" type="slidenum">
              <a:rPr lang="en-US" sz="1400">
                <a:solidFill>
                  <a:schemeClr val="tx1"/>
                </a:solidFill>
                <a:cs typeface="Arial" charset="0"/>
              </a:rPr>
              <a:pPr eaLnBrk="1" hangingPunct="1"/>
              <a:t>21</a:t>
            </a:fld>
            <a:endParaRPr lang="en-US" sz="1400">
              <a:solidFill>
                <a:schemeClr val="tx1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39441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Better understand the  LD diagnosis, and develop empathy for LD students</a:t>
            </a:r>
          </a:p>
          <a:p>
            <a:pPr lvl="0"/>
            <a:r>
              <a:rPr lang="en-US" dirty="0"/>
              <a:t>Develop an understanding of cognitive processes, and how they impact students with LDs</a:t>
            </a:r>
          </a:p>
          <a:p>
            <a:pPr lvl="0"/>
            <a:r>
              <a:rPr lang="en-US" dirty="0"/>
              <a:t>Consider strategies to increase success for students with LDs (e.g. </a:t>
            </a:r>
            <a:r>
              <a:rPr lang="en-US" dirty="0" err="1"/>
              <a:t>Foldables</a:t>
            </a:r>
            <a:r>
              <a:rPr lang="en-US" dirty="0"/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BC6CDA-2B12-914D-BF74-4BE3049FCF1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71606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9525"/>
            <a:ext cx="8229600" cy="904875"/>
          </a:xfrm>
        </p:spPr>
        <p:txBody>
          <a:bodyPr rIns="132080"/>
          <a:lstStyle/>
          <a:p>
            <a:pPr indent="0" eaLnBrk="1" hangingPunct="1"/>
            <a:r>
              <a:rPr lang="en-US">
                <a:latin typeface="Arial" charset="0"/>
                <a:ea typeface="ヒラギノ角ゴ ProN W3" charset="0"/>
                <a:cs typeface="ヒラギノ角ゴ ProN W3" charset="0"/>
              </a:rPr>
              <a:t>More Simulations:</a:t>
            </a:r>
          </a:p>
        </p:txBody>
      </p:sp>
      <p:sp>
        <p:nvSpPr>
          <p:cNvPr id="1638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0C4E23E1-E7B1-254B-98BC-42F163671ADD}" type="slidenum">
              <a:rPr lang="en-US" sz="1400">
                <a:solidFill>
                  <a:schemeClr val="tx1"/>
                </a:solidFill>
                <a:cs typeface="Arial" charset="0"/>
              </a:rPr>
              <a:pPr eaLnBrk="1" hangingPunct="1"/>
              <a:t>4</a:t>
            </a:fld>
            <a:endParaRPr lang="en-US" sz="1400">
              <a:solidFill>
                <a:schemeClr val="tx1"/>
              </a:solidFill>
              <a:cs typeface="Arial" charset="0"/>
            </a:endParaRPr>
          </a:p>
        </p:txBody>
      </p:sp>
      <p:pic>
        <p:nvPicPr>
          <p:cNvPr id="16387" name="Picture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algn="ctr" eaLnBrk="1" hangingPunct="1"/>
            <a:fld id="{C5591483-767A-9140-B553-C97A7D832BEE}" type="slidenum">
              <a:rPr lang="en-US" sz="1400">
                <a:solidFill>
                  <a:schemeClr val="tx1"/>
                </a:solidFill>
                <a:cs typeface="Arial" charset="0"/>
              </a:rPr>
              <a:pPr algn="ctr" eaLnBrk="1" hangingPunct="1"/>
              <a:t>4</a:t>
            </a:fld>
            <a:endParaRPr lang="en-US" sz="140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16389" name="TextBox 1"/>
          <p:cNvSpPr txBox="1">
            <a:spLocks noChangeArrowheads="1"/>
          </p:cNvSpPr>
          <p:nvPr/>
        </p:nvSpPr>
        <p:spPr bwMode="auto">
          <a:xfrm>
            <a:off x="152400" y="1143000"/>
            <a:ext cx="8991600" cy="3539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r>
              <a:rPr lang="en-US" sz="2800" b="1" dirty="0"/>
              <a:t>Dyscalculia</a:t>
            </a:r>
            <a:r>
              <a:rPr lang="en-US" sz="2800" dirty="0"/>
              <a:t> is a term referring to a wide range of life-long learning disabilities involving math. There is no one single form of this math disability, but usually it incorporates one or more of following areas of difficulty:</a:t>
            </a:r>
          </a:p>
          <a:p>
            <a:pPr eaLnBrk="1" hangingPunct="1"/>
            <a:r>
              <a:rPr lang="en-US" sz="2800" dirty="0"/>
              <a:t>	Output </a:t>
            </a:r>
            <a:r>
              <a:rPr lang="en-US" sz="2800" dirty="0" smtClean="0"/>
              <a:t>Difficulties (Processing Speed)</a:t>
            </a:r>
            <a:endParaRPr lang="en-US" sz="2800" dirty="0"/>
          </a:p>
          <a:p>
            <a:pPr eaLnBrk="1" hangingPunct="1"/>
            <a:r>
              <a:rPr lang="en-US" sz="2800" dirty="0"/>
              <a:t>	Visual Spatial </a:t>
            </a:r>
            <a:r>
              <a:rPr lang="en-US" sz="2800" dirty="0" smtClean="0"/>
              <a:t>Difficulties (Perceptual Reasoning)</a:t>
            </a:r>
            <a:endParaRPr lang="en-US" sz="2800" dirty="0"/>
          </a:p>
          <a:p>
            <a:pPr eaLnBrk="1" hangingPunct="1"/>
            <a:r>
              <a:rPr lang="en-US" sz="2800" dirty="0"/>
              <a:t>	Organizational </a:t>
            </a:r>
            <a:r>
              <a:rPr lang="en-US" sz="2800" dirty="0" smtClean="0"/>
              <a:t>Difficulties (Executive Functioning)</a:t>
            </a:r>
            <a:endParaRPr lang="en-US" sz="2800" dirty="0"/>
          </a:p>
          <a:p>
            <a:pPr eaLnBrk="1" hangingPunct="1"/>
            <a:r>
              <a:rPr lang="en-US" sz="2800" dirty="0"/>
              <a:t>	Working Memory </a:t>
            </a:r>
            <a:r>
              <a:rPr lang="en-US" sz="2800" dirty="0" smtClean="0"/>
              <a:t>Difficulties (Memory)</a:t>
            </a:r>
            <a:endParaRPr lang="en-US" sz="2800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457200" y="90488"/>
            <a:ext cx="8229600" cy="900112"/>
          </a:xfrm>
        </p:spPr>
        <p:txBody>
          <a:bodyPr/>
          <a:lstStyle/>
          <a:p>
            <a:pPr indent="0"/>
            <a:r>
              <a:rPr lang="en-US">
                <a:latin typeface="Arial" charset="0"/>
                <a:ea typeface="ヒラギノ角ゴ ProN W3" charset="0"/>
                <a:cs typeface="ヒラギノ角ゴ ProN W3" charset="0"/>
              </a:rPr>
              <a:t>Output Difficulties</a:t>
            </a:r>
          </a:p>
        </p:txBody>
      </p:sp>
      <p:sp>
        <p:nvSpPr>
          <p:cNvPr id="1741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1CE940BE-DA1D-334D-ADBA-176A78961F83}" type="slidenum">
              <a:rPr lang="en-US" sz="1400">
                <a:solidFill>
                  <a:schemeClr val="tx1"/>
                </a:solidFill>
                <a:cs typeface="Arial" charset="0"/>
              </a:rPr>
              <a:pPr eaLnBrk="1" hangingPunct="1"/>
              <a:t>5</a:t>
            </a:fld>
            <a:endParaRPr lang="en-US" sz="1400">
              <a:solidFill>
                <a:schemeClr val="tx1"/>
              </a:solidFill>
              <a:cs typeface="Arial" charset="0"/>
            </a:endParaRPr>
          </a:p>
        </p:txBody>
      </p:sp>
      <p:pic>
        <p:nvPicPr>
          <p:cNvPr id="17411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676400"/>
            <a:ext cx="586105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TextBox 3"/>
          <p:cNvSpPr txBox="1">
            <a:spLocks noChangeArrowheads="1"/>
          </p:cNvSpPr>
          <p:nvPr/>
        </p:nvSpPr>
        <p:spPr bwMode="auto">
          <a:xfrm>
            <a:off x="304800" y="990600"/>
            <a:ext cx="8382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r>
              <a:rPr lang="en-US"/>
              <a:t>Complete the following:</a:t>
            </a:r>
          </a:p>
        </p:txBody>
      </p:sp>
      <p:pic>
        <p:nvPicPr>
          <p:cNvPr id="17413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2032000"/>
            <a:ext cx="2794000" cy="246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457200" y="90488"/>
            <a:ext cx="8229600" cy="900112"/>
          </a:xfrm>
        </p:spPr>
        <p:txBody>
          <a:bodyPr/>
          <a:lstStyle/>
          <a:p>
            <a:pPr indent="0"/>
            <a:r>
              <a:rPr lang="en-US">
                <a:latin typeface="Arial" charset="0"/>
                <a:ea typeface="ヒラギノ角ゴ ProN W3" charset="0"/>
                <a:cs typeface="ヒラギノ角ゴ ProN W3" charset="0"/>
              </a:rPr>
              <a:t>Output Difficulties</a:t>
            </a:r>
          </a:p>
        </p:txBody>
      </p:sp>
      <p:sp>
        <p:nvSpPr>
          <p:cNvPr id="1843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12366A29-4255-6441-9238-6EC1BAF4053C}" type="slidenum">
              <a:rPr lang="en-US" sz="1400">
                <a:solidFill>
                  <a:schemeClr val="tx1"/>
                </a:solidFill>
                <a:cs typeface="Arial" charset="0"/>
              </a:rPr>
              <a:pPr eaLnBrk="1" hangingPunct="1"/>
              <a:t>6</a:t>
            </a:fld>
            <a:endParaRPr lang="en-US" sz="1400">
              <a:solidFill>
                <a:schemeClr val="tx1"/>
              </a:solidFill>
              <a:cs typeface="Arial" charset="0"/>
            </a:endParaRPr>
          </a:p>
        </p:txBody>
      </p:sp>
      <p:pic>
        <p:nvPicPr>
          <p:cNvPr id="18435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676400"/>
            <a:ext cx="586105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TextBox 3"/>
          <p:cNvSpPr txBox="1">
            <a:spLocks noChangeArrowheads="1"/>
          </p:cNvSpPr>
          <p:nvPr/>
        </p:nvSpPr>
        <p:spPr bwMode="auto">
          <a:xfrm>
            <a:off x="304800" y="990600"/>
            <a:ext cx="8382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r>
              <a:rPr lang="en-US"/>
              <a:t>Complete the following:</a:t>
            </a:r>
          </a:p>
        </p:txBody>
      </p:sp>
      <p:pic>
        <p:nvPicPr>
          <p:cNvPr id="18437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81200"/>
            <a:ext cx="24384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457200" y="90488"/>
            <a:ext cx="8229600" cy="900112"/>
          </a:xfrm>
        </p:spPr>
        <p:txBody>
          <a:bodyPr/>
          <a:lstStyle/>
          <a:p>
            <a:pPr indent="0"/>
            <a:r>
              <a:rPr lang="en-US">
                <a:latin typeface="Arial" charset="0"/>
                <a:ea typeface="ヒラギノ角ゴ ProN W3" charset="0"/>
                <a:cs typeface="ヒラギノ角ゴ ProN W3" charset="0"/>
              </a:rPr>
              <a:t>Output Difficulties</a:t>
            </a:r>
          </a:p>
        </p:txBody>
      </p:sp>
      <p:sp>
        <p:nvSpPr>
          <p:cNvPr id="1843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12366A29-4255-6441-9238-6EC1BAF4053C}" type="slidenum">
              <a:rPr lang="en-US" sz="1400">
                <a:solidFill>
                  <a:schemeClr val="tx1"/>
                </a:solidFill>
                <a:cs typeface="Arial" charset="0"/>
              </a:rPr>
              <a:pPr eaLnBrk="1" hangingPunct="1"/>
              <a:t>7</a:t>
            </a:fld>
            <a:endParaRPr lang="en-US" sz="140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18436" name="TextBox 3"/>
          <p:cNvSpPr txBox="1">
            <a:spLocks noChangeArrowheads="1"/>
          </p:cNvSpPr>
          <p:nvPr/>
        </p:nvSpPr>
        <p:spPr bwMode="auto">
          <a:xfrm>
            <a:off x="304800" y="990600"/>
            <a:ext cx="8382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r>
              <a:rPr lang="en-US"/>
              <a:t>Complete the following:</a:t>
            </a:r>
          </a:p>
        </p:txBody>
      </p:sp>
      <p:pic>
        <p:nvPicPr>
          <p:cNvPr id="18437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81200"/>
            <a:ext cx="24384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800" y="1831181"/>
            <a:ext cx="5867400" cy="28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44733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457200" y="90488"/>
            <a:ext cx="8229600" cy="900112"/>
          </a:xfrm>
        </p:spPr>
        <p:txBody>
          <a:bodyPr/>
          <a:lstStyle/>
          <a:p>
            <a:pPr indent="0"/>
            <a:r>
              <a:rPr lang="en-US">
                <a:latin typeface="Arial" charset="0"/>
                <a:ea typeface="ヒラギノ角ゴ ProN W3" charset="0"/>
                <a:cs typeface="ヒラギノ角ゴ ProN W3" charset="0"/>
              </a:rPr>
              <a:t>Visual Difficulties</a:t>
            </a:r>
          </a:p>
        </p:txBody>
      </p:sp>
      <p:sp>
        <p:nvSpPr>
          <p:cNvPr id="1945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D1045BC0-44CB-1B45-BD06-681077593C3C}" type="slidenum">
              <a:rPr lang="en-US" sz="1400">
                <a:solidFill>
                  <a:schemeClr val="tx1"/>
                </a:solidFill>
                <a:cs typeface="Arial" charset="0"/>
              </a:rPr>
              <a:pPr eaLnBrk="1" hangingPunct="1"/>
              <a:t>8</a:t>
            </a:fld>
            <a:endParaRPr lang="en-US" sz="1400">
              <a:solidFill>
                <a:schemeClr val="tx1"/>
              </a:solidFill>
              <a:cs typeface="Arial" charset="0"/>
            </a:endParaRPr>
          </a:p>
        </p:txBody>
      </p:sp>
      <p:pic>
        <p:nvPicPr>
          <p:cNvPr id="19459" name="Picture 2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990600"/>
            <a:ext cx="7518400" cy="460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457200" y="90488"/>
            <a:ext cx="8229600" cy="823912"/>
          </a:xfrm>
        </p:spPr>
        <p:txBody>
          <a:bodyPr/>
          <a:lstStyle/>
          <a:p>
            <a:pPr indent="0"/>
            <a:r>
              <a:rPr lang="en-US">
                <a:latin typeface="Arial" charset="0"/>
                <a:ea typeface="ヒラギノ角ゴ ProN W3" charset="0"/>
                <a:cs typeface="ヒラギノ角ゴ ProN W3" charset="0"/>
              </a:rPr>
              <a:t>Small Group Discussion: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915400" cy="5257800"/>
          </a:xfrm>
        </p:spPr>
        <p:txBody>
          <a:bodyPr/>
          <a:lstStyle/>
          <a:p>
            <a:r>
              <a:rPr lang="en-US" dirty="0">
                <a:latin typeface="Arial" charset="0"/>
                <a:ea typeface="ヒラギノ角ゴ ProN W3" charset="0"/>
                <a:cs typeface="ヒラギノ角ゴ ProN W3" charset="0"/>
              </a:rPr>
              <a:t>How does your school / math department currently support students with LDs?”</a:t>
            </a:r>
          </a:p>
          <a:p>
            <a:r>
              <a:rPr lang="en-US" dirty="0">
                <a:latin typeface="Arial" charset="0"/>
                <a:ea typeface="ヒラギノ角ゴ ProN W3" charset="0"/>
                <a:cs typeface="ヒラギノ角ゴ ProN W3" charset="0"/>
              </a:rPr>
              <a:t>Where are these students?  What courses are they in?</a:t>
            </a:r>
          </a:p>
          <a:p>
            <a:endParaRPr lang="en-US" dirty="0">
              <a:latin typeface="Arial" charset="0"/>
              <a:ea typeface="ヒラギノ角ゴ ProN W3" charset="0"/>
              <a:cs typeface="ヒラギノ角ゴ ProN W3" charset="0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335EAFF4-D8D9-B941-8FC6-E3CB30BAA93E}" type="slidenum">
              <a:rPr lang="en-US" sz="1400">
                <a:solidFill>
                  <a:schemeClr val="tx1"/>
                </a:solidFill>
                <a:cs typeface="Arial" charset="0"/>
              </a:rPr>
              <a:pPr eaLnBrk="1" hangingPunct="1"/>
              <a:t>9</a:t>
            </a:fld>
            <a:endParaRPr lang="en-US" sz="1400">
              <a:solidFill>
                <a:schemeClr val="tx1"/>
              </a:solidFill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Math CAMPPP 2011&amp;quot;&quot;/&gt;&lt;property id=&quot;20307&quot; value=&quot;256&quot;/&gt;&lt;/object&gt;&lt;object type=&quot;3&quot; unique_id=&quot;10005&quot;&gt;&lt;property id=&quot;20148&quot; value=&quot;5&quot;/&gt;&lt;property id=&quot;20300&quot; value=&quot;Slide 2&quot;/&gt;&lt;property id=&quot;20307&quot; value=&quot;262&quot;/&gt;&lt;/object&gt;&lt;object type=&quot;3&quot; unique_id=&quot;10006&quot;&gt;&lt;property id=&quot;20148&quot; value=&quot;5&quot;/&gt;&lt;property id=&quot;20300&quot; value=&quot;Slide 3&quot;/&gt;&lt;property id=&quot;20307&quot; value=&quot;263&quot;/&gt;&lt;/object&gt;&lt;object type=&quot;3&quot; unique_id=&quot;10007&quot;&gt;&lt;property id=&quot;20148&quot; value=&quot;5&quot;/&gt;&lt;property id=&quot;20300&quot; value=&quot;Slide 4&quot;/&gt;&lt;property id=&quot;20307&quot; value=&quot;264&quot;/&gt;&lt;/object&gt;&lt;/object&gt;&lt;/object&gt;&lt;/database&gt;"/>
</p:tagLst>
</file>

<file path=ppt/theme/theme1.xml><?xml version="1.0" encoding="utf-8"?>
<a:theme xmlns:a="http://schemas.openxmlformats.org/drawingml/2006/main" name="2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1885</TotalTime>
  <Pages>0</Pages>
  <Words>329</Words>
  <Characters>0</Characters>
  <Application>Microsoft Macintosh PowerPoint</Application>
  <PresentationFormat>On-screen Show (4:3)</PresentationFormat>
  <Lines>0</Lines>
  <Paragraphs>71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2_Default Design</vt:lpstr>
      <vt:lpstr>PowerPoint Presentation</vt:lpstr>
      <vt:lpstr>PowerPoint Presentation</vt:lpstr>
      <vt:lpstr>Session Goals</vt:lpstr>
      <vt:lpstr>More Simulations:</vt:lpstr>
      <vt:lpstr>Output Difficulties</vt:lpstr>
      <vt:lpstr>Output Difficulties</vt:lpstr>
      <vt:lpstr>Output Difficulties</vt:lpstr>
      <vt:lpstr>Visual Difficulties</vt:lpstr>
      <vt:lpstr>Small Group Discussion:</vt:lpstr>
      <vt:lpstr>F.A.T. City Workshop</vt:lpstr>
      <vt:lpstr>Small Group Discussion:</vt:lpstr>
      <vt:lpstr>TIPS Activities</vt:lpstr>
      <vt:lpstr>Foldables</vt:lpstr>
      <vt:lpstr>Foldables (Matchbook)</vt:lpstr>
      <vt:lpstr>Foldables (Shutter Fold)</vt:lpstr>
      <vt:lpstr>Foldables (Three-Tab Book)</vt:lpstr>
      <vt:lpstr>Foldables (Four-Tab Book)</vt:lpstr>
      <vt:lpstr>Foldables (Pop Up Book)</vt:lpstr>
      <vt:lpstr>Foldables (Folding into Fifths)</vt:lpstr>
      <vt:lpstr>Foldables Gallery Walk</vt:lpstr>
      <vt:lpstr>Exit Card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&lt;Title&gt;</dc:title>
  <dc:creator>CSC</dc:creator>
  <cp:lastModifiedBy>David Petro</cp:lastModifiedBy>
  <cp:revision>27</cp:revision>
  <dcterms:modified xsi:type="dcterms:W3CDTF">2012-07-20T02:12:56Z</dcterms:modified>
</cp:coreProperties>
</file>